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0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7"/>
  </p:normalViewPr>
  <p:slideViewPr>
    <p:cSldViewPr snapToGrid="0" snapToObjects="1">
      <p:cViewPr varScale="1">
        <p:scale>
          <a:sx n="76" d="100"/>
          <a:sy n="76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ercices.alloprof.qc.ca/nqw/web/mathematique/em1200/main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angles et les triangles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Géométrie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4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angles et les </a:t>
            </a:r>
            <a:r>
              <a:rPr lang="en-US" dirty="0" err="1" smtClean="0"/>
              <a:t>côtés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n'importe</a:t>
            </a:r>
            <a:r>
              <a:rPr lang="en-US" dirty="0"/>
              <a:t> </a:t>
            </a:r>
            <a:r>
              <a:rPr lang="en-US" dirty="0" err="1"/>
              <a:t>quel</a:t>
            </a:r>
            <a:r>
              <a:rPr lang="en-US" dirty="0"/>
              <a:t> triangle,</a:t>
            </a:r>
            <a:r>
              <a:rPr lang="en-US" b="1" dirty="0"/>
              <a:t> le </a:t>
            </a:r>
            <a:r>
              <a:rPr lang="en-US" b="1" dirty="0" err="1"/>
              <a:t>côté</a:t>
            </a:r>
            <a:r>
              <a:rPr lang="en-US" b="1" dirty="0"/>
              <a:t> le plus long</a:t>
            </a:r>
            <a:r>
              <a:rPr lang="en-US" dirty="0"/>
              <a:t> 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u="sng" dirty="0" err="1"/>
              <a:t>opposé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 </a:t>
            </a:r>
            <a:r>
              <a:rPr lang="en-US" b="1" dirty="0" err="1"/>
              <a:t>l'angle</a:t>
            </a:r>
            <a:r>
              <a:rPr lang="en-US" b="1" dirty="0"/>
              <a:t> le plus grand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 </a:t>
            </a:r>
            <a:r>
              <a:rPr lang="en-US" b="1" dirty="0" err="1" smtClean="0"/>
              <a:t>côté</a:t>
            </a:r>
            <a:r>
              <a:rPr lang="en-US" b="1" dirty="0" smtClean="0"/>
              <a:t> le plus petit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u="sng" dirty="0" err="1" smtClean="0"/>
              <a:t>opposé</a:t>
            </a:r>
            <a:r>
              <a:rPr lang="en-US" dirty="0" smtClean="0"/>
              <a:t> </a:t>
            </a:r>
            <a:r>
              <a:rPr lang="en-US" b="1" dirty="0" err="1" smtClean="0"/>
              <a:t>l’angle</a:t>
            </a:r>
            <a:r>
              <a:rPr lang="en-US" b="1" dirty="0" smtClean="0"/>
              <a:t> le plus petit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76" y="3290529"/>
            <a:ext cx="4207783" cy="32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0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de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exercices.alloprof.qc.ca/nqw/web/mathematique/em1200/main.html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4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www.alloprof.qc.ca</a:t>
            </a:r>
            <a:r>
              <a:rPr lang="en-US" dirty="0"/>
              <a:t>/</a:t>
            </a:r>
            <a:r>
              <a:rPr lang="en-US" dirty="0" err="1"/>
              <a:t>bv</a:t>
            </a:r>
            <a:r>
              <a:rPr lang="en-US" dirty="0"/>
              <a:t>/pages/m1213.aspx</a:t>
            </a:r>
          </a:p>
        </p:txBody>
      </p:sp>
    </p:spTree>
    <p:extLst>
      <p:ext uri="{BB962C8B-B14F-4D97-AF65-F5344CB8AC3E}">
        <p14:creationId xmlns:p14="http://schemas.microsoft.com/office/powerpoint/2010/main" val="64731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lignes</a:t>
            </a:r>
            <a:r>
              <a:rPr lang="en-US" dirty="0" smtClean="0"/>
              <a:t> = les segments = les </a:t>
            </a:r>
            <a:r>
              <a:rPr lang="en-US" dirty="0" err="1" smtClean="0"/>
              <a:t>droites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29923"/>
            <a:ext cx="8596668" cy="3880773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lignes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continuer pour </a:t>
            </a:r>
            <a:r>
              <a:rPr lang="en-US" dirty="0" err="1" smtClean="0"/>
              <a:t>toujours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droites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arrêter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un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points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10" y="3121234"/>
            <a:ext cx="6264889" cy="1745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83" y="5019218"/>
            <a:ext cx="3592718" cy="16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segment de </a:t>
            </a:r>
            <a:r>
              <a:rPr lang="en-US" dirty="0" err="1" smtClean="0"/>
              <a:t>droites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 </a:t>
            </a:r>
            <a:r>
              <a:rPr lang="en-US" b="1" dirty="0"/>
              <a:t>segment de </a:t>
            </a:r>
            <a:r>
              <a:rPr lang="en-US" b="1" dirty="0" err="1"/>
              <a:t>droite</a:t>
            </a:r>
            <a:r>
              <a:rPr lang="en-US" b="1" dirty="0"/>
              <a:t> 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portion 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droite</a:t>
            </a:r>
            <a:r>
              <a:rPr lang="en-US" dirty="0"/>
              <a:t> </a:t>
            </a:r>
            <a:r>
              <a:rPr lang="en-US" dirty="0" err="1"/>
              <a:t>limitée</a:t>
            </a:r>
            <a:r>
              <a:rPr lang="en-US" dirty="0"/>
              <a:t> par </a:t>
            </a:r>
            <a:r>
              <a:rPr lang="en-US" dirty="0" err="1"/>
              <a:t>deux</a:t>
            </a:r>
            <a:r>
              <a:rPr lang="en-US" dirty="0"/>
              <a:t> points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chacune</a:t>
            </a:r>
            <a:r>
              <a:rPr lang="en-US" dirty="0"/>
              <a:t> de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extrémités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60" y="3448578"/>
            <a:ext cx="7270108" cy="24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droites</a:t>
            </a:r>
            <a:r>
              <a:rPr lang="en-US" dirty="0" smtClean="0"/>
              <a:t> </a:t>
            </a:r>
            <a:r>
              <a:rPr lang="en-US" dirty="0" err="1" smtClean="0"/>
              <a:t>sécantes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 </a:t>
            </a:r>
            <a:r>
              <a:rPr lang="en-US" b="1" dirty="0" err="1" smtClean="0"/>
              <a:t>droites</a:t>
            </a:r>
            <a:r>
              <a:rPr lang="en-US" b="1" dirty="0" smtClean="0"/>
              <a:t> </a:t>
            </a:r>
            <a:r>
              <a:rPr lang="en-US" b="1" dirty="0" err="1"/>
              <a:t>sécantes</a:t>
            </a:r>
            <a:r>
              <a:rPr lang="en-US" dirty="0"/>
              <a:t> 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droites</a:t>
            </a:r>
            <a:r>
              <a:rPr lang="en-US" dirty="0"/>
              <a:t> qui se </a:t>
            </a:r>
            <a:r>
              <a:rPr lang="en-US" dirty="0" err="1"/>
              <a:t>croisent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seul</a:t>
            </a:r>
            <a:r>
              <a:rPr lang="en-US" dirty="0"/>
              <a:t> point.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3255434"/>
            <a:ext cx="4216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lignes</a:t>
            </a:r>
            <a:r>
              <a:rPr lang="en-US" dirty="0" smtClean="0"/>
              <a:t> </a:t>
            </a:r>
            <a:r>
              <a:rPr lang="en-US" dirty="0" err="1" smtClean="0"/>
              <a:t>perpendiculaires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 </a:t>
            </a:r>
            <a:r>
              <a:rPr lang="en-US" dirty="0" err="1" smtClean="0"/>
              <a:t>droites</a:t>
            </a:r>
            <a:r>
              <a:rPr lang="en-US" dirty="0" smtClean="0"/>
              <a:t>/</a:t>
            </a:r>
            <a:r>
              <a:rPr lang="en-US" dirty="0" err="1" smtClean="0"/>
              <a:t>lignes</a:t>
            </a:r>
            <a:r>
              <a:rPr lang="en-US" dirty="0" smtClean="0"/>
              <a:t> </a:t>
            </a:r>
            <a:r>
              <a:rPr lang="en-US" dirty="0" err="1"/>
              <a:t>perpendiculaires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 des </a:t>
            </a:r>
            <a:r>
              <a:rPr lang="en-US" dirty="0" err="1"/>
              <a:t>droites</a:t>
            </a:r>
            <a:r>
              <a:rPr lang="en-US" dirty="0"/>
              <a:t> </a:t>
            </a:r>
            <a:r>
              <a:rPr lang="en-US" dirty="0" err="1"/>
              <a:t>sécantes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err="1" smtClean="0"/>
              <a:t>l’angle</a:t>
            </a:r>
            <a:r>
              <a:rPr lang="en-US" b="1" dirty="0" smtClean="0"/>
              <a:t> </a:t>
            </a:r>
            <a:r>
              <a:rPr lang="en-US" b="1" dirty="0" err="1"/>
              <a:t>qu'elles</a:t>
            </a:r>
            <a:r>
              <a:rPr lang="en-US" b="1" dirty="0"/>
              <a:t> </a:t>
            </a:r>
            <a:r>
              <a:rPr lang="en-US" b="1" dirty="0" err="1"/>
              <a:t>forment</a:t>
            </a:r>
            <a:r>
              <a:rPr lang="en-US" b="1" dirty="0"/>
              <a:t> </a:t>
            </a:r>
            <a:r>
              <a:rPr lang="en-US" b="1" dirty="0" err="1"/>
              <a:t>est</a:t>
            </a:r>
            <a:r>
              <a:rPr lang="en-US" b="1" dirty="0"/>
              <a:t> de 90</a:t>
            </a:r>
            <a:r>
              <a:rPr lang="en-US" b="1" dirty="0" smtClean="0"/>
              <a:t>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01" y="3553883"/>
            <a:ext cx="5909733" cy="23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lignes</a:t>
            </a:r>
            <a:r>
              <a:rPr lang="en-US" dirty="0" smtClean="0"/>
              <a:t> </a:t>
            </a:r>
            <a:r>
              <a:rPr lang="en-US" dirty="0" err="1" smtClean="0"/>
              <a:t>parallèles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 </a:t>
            </a:r>
            <a:r>
              <a:rPr lang="en-US" b="1" dirty="0" err="1"/>
              <a:t>droites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lignes</a:t>
            </a:r>
            <a:r>
              <a:rPr lang="en-US" b="1" dirty="0"/>
              <a:t> </a:t>
            </a:r>
            <a:r>
              <a:rPr lang="en-US" b="1" dirty="0" err="1"/>
              <a:t>parallèles</a:t>
            </a:r>
            <a:r>
              <a:rPr lang="en-US" b="1" dirty="0"/>
              <a:t> </a:t>
            </a:r>
            <a:r>
              <a:rPr lang="en-US" b="1" dirty="0" err="1"/>
              <a:t>distinctes</a:t>
            </a:r>
            <a:r>
              <a:rPr lang="en-US" b="1" dirty="0"/>
              <a:t> 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droites</a:t>
            </a:r>
            <a:r>
              <a:rPr lang="en-US" dirty="0"/>
              <a:t> qui ne se </a:t>
            </a:r>
            <a:r>
              <a:rPr lang="en-US" dirty="0" err="1"/>
              <a:t>croisent</a:t>
            </a:r>
            <a:r>
              <a:rPr lang="en-US" dirty="0"/>
              <a:t> </a:t>
            </a:r>
            <a:r>
              <a:rPr lang="en-US" dirty="0" err="1"/>
              <a:t>jamais</a:t>
            </a:r>
            <a:r>
              <a:rPr lang="en-US" dirty="0"/>
              <a:t> et la distance qui les </a:t>
            </a:r>
            <a:r>
              <a:rPr lang="en-US" dirty="0" err="1"/>
              <a:t>sépare</a:t>
            </a:r>
            <a:r>
              <a:rPr lang="en-US" dirty="0"/>
              <a:t> </a:t>
            </a:r>
            <a:r>
              <a:rPr lang="en-US" dirty="0" err="1"/>
              <a:t>reste</a:t>
            </a:r>
            <a:r>
              <a:rPr lang="en-US" dirty="0"/>
              <a:t> </a:t>
            </a:r>
            <a:r>
              <a:rPr lang="en-US" dirty="0" err="1"/>
              <a:t>toujours</a:t>
            </a:r>
            <a:r>
              <a:rPr lang="en-US" dirty="0"/>
              <a:t> la </a:t>
            </a:r>
            <a:r>
              <a:rPr lang="en-US" dirty="0" err="1"/>
              <a:t>même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SHOW ONLINE ANIMATION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33" y="3885075"/>
            <a:ext cx="4784420" cy="25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propriétés</a:t>
            </a:r>
            <a:r>
              <a:rPr lang="en-US" dirty="0" smtClean="0"/>
              <a:t> des angles et les </a:t>
            </a:r>
            <a:r>
              <a:rPr lang="en-US" dirty="0" err="1" smtClean="0"/>
              <a:t>lignes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59" y="2150533"/>
            <a:ext cx="7186084" cy="30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 </a:t>
            </a:r>
            <a:r>
              <a:rPr lang="en-US" b="1" dirty="0"/>
              <a:t>angles </a:t>
            </a:r>
            <a:r>
              <a:rPr lang="en-US" b="1" dirty="0" err="1" smtClean="0"/>
              <a:t>adjacents</a:t>
            </a:r>
            <a:r>
              <a:rPr lang="en-US" b="1" dirty="0" smtClean="0"/>
              <a:t> 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/>
              <a:t>« </a:t>
            </a:r>
            <a:r>
              <a:rPr lang="en-US" dirty="0" err="1"/>
              <a:t>voisins</a:t>
            </a:r>
            <a:r>
              <a:rPr lang="en-US" dirty="0"/>
              <a:t> </a:t>
            </a:r>
            <a:r>
              <a:rPr lang="en-US" dirty="0" smtClean="0"/>
              <a:t>» (</a:t>
            </a:r>
            <a:r>
              <a:rPr lang="en-US" dirty="0" err="1" smtClean="0"/>
              <a:t>l’un</a:t>
            </a:r>
            <a:r>
              <a:rPr lang="en-US" dirty="0" smtClean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côté</a:t>
            </a:r>
            <a:r>
              <a:rPr lang="en-US" dirty="0"/>
              <a:t> de </a:t>
            </a:r>
            <a:r>
              <a:rPr lang="en-US" dirty="0" err="1" smtClean="0"/>
              <a:t>l’autre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err="1" smtClean="0"/>
              <a:t>Ont</a:t>
            </a:r>
            <a:r>
              <a:rPr lang="en-US" dirty="0" smtClean="0"/>
              <a:t> un </a:t>
            </a:r>
            <a:r>
              <a:rPr lang="en-US" dirty="0" err="1"/>
              <a:t>côté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commun</a:t>
            </a:r>
            <a:endParaRPr lang="en-US" dirty="0" smtClean="0"/>
          </a:p>
          <a:p>
            <a:r>
              <a:rPr lang="en-US" dirty="0" err="1" smtClean="0"/>
              <a:t>Partagent</a:t>
            </a:r>
            <a:r>
              <a:rPr lang="en-US" dirty="0" smtClean="0"/>
              <a:t> </a:t>
            </a:r>
            <a:r>
              <a:rPr lang="en-US" dirty="0"/>
              <a:t>le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sommet</a:t>
            </a:r>
            <a:r>
              <a:rPr lang="en-US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67" y="3638251"/>
            <a:ext cx="6515100" cy="2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provient</a:t>
            </a:r>
            <a:r>
              <a:rPr lang="en-US" i="1" dirty="0" smtClean="0"/>
              <a:t> </a:t>
            </a:r>
            <a:r>
              <a:rPr lang="en-US" i="1" dirty="0"/>
              <a:t>du mot </a:t>
            </a:r>
            <a:r>
              <a:rPr lang="en-US" i="1" dirty="0" err="1"/>
              <a:t>latin</a:t>
            </a:r>
            <a:r>
              <a:rPr lang="en-US" i="1" dirty="0"/>
              <a:t> «</a:t>
            </a:r>
            <a:r>
              <a:rPr lang="en-US" i="1" dirty="0" err="1"/>
              <a:t>triangulus</a:t>
            </a:r>
            <a:r>
              <a:rPr lang="en-US" i="1" dirty="0"/>
              <a:t>» </a:t>
            </a:r>
            <a:r>
              <a:rPr lang="en-US" i="1" dirty="0" err="1"/>
              <a:t>composé</a:t>
            </a:r>
            <a:r>
              <a:rPr lang="en-US" i="1" dirty="0"/>
              <a:t> du </a:t>
            </a:r>
            <a:r>
              <a:rPr lang="en-US" i="1" dirty="0" err="1"/>
              <a:t>préfixe</a:t>
            </a:r>
            <a:r>
              <a:rPr lang="en-US" i="1" dirty="0"/>
              <a:t> «tri» et du mot «</a:t>
            </a:r>
            <a:r>
              <a:rPr lang="en-US" i="1" dirty="0" err="1"/>
              <a:t>angulus</a:t>
            </a:r>
            <a:r>
              <a:rPr lang="en-US" i="1" dirty="0"/>
              <a:t>» </a:t>
            </a:r>
            <a:r>
              <a:rPr lang="en-US" i="1" dirty="0" err="1"/>
              <a:t>signifiant</a:t>
            </a:r>
            <a:r>
              <a:rPr lang="en-US" i="1" dirty="0"/>
              <a:t> </a:t>
            </a:r>
            <a:r>
              <a:rPr lang="en-US" i="1" dirty="0" err="1"/>
              <a:t>respectivement</a:t>
            </a:r>
            <a:r>
              <a:rPr lang="en-US" i="1" dirty="0"/>
              <a:t> «trois» et «angles».</a:t>
            </a:r>
            <a:endParaRPr lang="en-US" i="1" dirty="0" smtClean="0"/>
          </a:p>
          <a:p>
            <a:r>
              <a:rPr lang="en-US" u="sng" dirty="0" smtClean="0"/>
              <a:t>des </a:t>
            </a:r>
            <a:r>
              <a:rPr lang="en-US" u="sng" dirty="0" err="1"/>
              <a:t>polygones</a:t>
            </a:r>
            <a:r>
              <a:rPr lang="en-US" u="sng" dirty="0"/>
              <a:t> </a:t>
            </a:r>
            <a:r>
              <a:rPr lang="en-US" u="sng" dirty="0" err="1"/>
              <a:t>composés</a:t>
            </a:r>
            <a:r>
              <a:rPr lang="en-US" u="sng" dirty="0"/>
              <a:t> de </a:t>
            </a:r>
            <a:r>
              <a:rPr lang="en-US" b="1" u="sng" dirty="0"/>
              <a:t>trois angles</a:t>
            </a:r>
            <a:r>
              <a:rPr lang="en-US" u="sng" dirty="0"/>
              <a:t> et de </a:t>
            </a:r>
            <a:r>
              <a:rPr lang="en-US" b="1" u="sng" dirty="0"/>
              <a:t>trois </a:t>
            </a:r>
            <a:r>
              <a:rPr lang="en-US" b="1" u="sng" dirty="0" err="1"/>
              <a:t>côtés</a:t>
            </a:r>
            <a:r>
              <a:rPr lang="en-US" u="sng" dirty="0" smtClean="0"/>
              <a:t>.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381457"/>
            <a:ext cx="8274050" cy="26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angles </a:t>
            </a:r>
            <a:r>
              <a:rPr lang="en-US" dirty="0" err="1" smtClean="0"/>
              <a:t>supplémentaires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6456"/>
            <a:ext cx="8596668" cy="3880773"/>
          </a:xfrm>
        </p:spPr>
        <p:txBody>
          <a:bodyPr/>
          <a:lstStyle/>
          <a:p>
            <a:r>
              <a:rPr lang="en-US" dirty="0"/>
              <a:t>Les </a:t>
            </a:r>
            <a:r>
              <a:rPr lang="en-US" b="1" dirty="0"/>
              <a:t>angles </a:t>
            </a:r>
            <a:r>
              <a:rPr lang="en-US" b="1" dirty="0" err="1"/>
              <a:t>supplémentaires</a:t>
            </a:r>
            <a:r>
              <a:rPr lang="en-US" dirty="0"/>
              <a:t> </a:t>
            </a:r>
            <a:r>
              <a:rPr lang="en-US" dirty="0" err="1"/>
              <a:t>sont</a:t>
            </a:r>
            <a:r>
              <a:rPr lang="en-US" dirty="0"/>
              <a:t> des angles </a:t>
            </a:r>
            <a:r>
              <a:rPr lang="en-US" dirty="0" err="1"/>
              <a:t>dont</a:t>
            </a:r>
            <a:r>
              <a:rPr lang="en-US" dirty="0"/>
              <a:t> la </a:t>
            </a:r>
            <a:r>
              <a:rPr lang="en-US" dirty="0" err="1"/>
              <a:t>somme</a:t>
            </a:r>
            <a:r>
              <a:rPr lang="en-US" dirty="0"/>
              <a:t> des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 </a:t>
            </a:r>
            <a:r>
              <a:rPr lang="en-US" b="1" dirty="0"/>
              <a:t>180°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Alors</a:t>
            </a:r>
            <a:r>
              <a:rPr lang="en-US" dirty="0" smtClean="0"/>
              <a:t>,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peux</a:t>
            </a:r>
            <a:r>
              <a:rPr lang="en-US" dirty="0" smtClean="0"/>
              <a:t> </a:t>
            </a:r>
            <a:r>
              <a:rPr lang="en-US" dirty="0" err="1" smtClean="0"/>
              <a:t>resoudre</a:t>
            </a:r>
            <a:r>
              <a:rPr lang="en-US" dirty="0" smtClean="0"/>
              <a:t> pour </a:t>
            </a:r>
            <a:r>
              <a:rPr lang="en-US" dirty="0" err="1" smtClean="0"/>
              <a:t>l’autre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mr-IN" dirty="0" smtClean="0"/>
              <a:t>m</a:t>
            </a:r>
            <a:r>
              <a:rPr lang="mr-IN" dirty="0"/>
              <a:t>∠1</a:t>
            </a:r>
            <a:r>
              <a:rPr lang="mr-IN" dirty="0" smtClean="0"/>
              <a:t>+</a:t>
            </a:r>
            <a:r>
              <a:rPr lang="en-CA" dirty="0" smtClean="0"/>
              <a:t> </a:t>
            </a:r>
            <a:r>
              <a:rPr lang="mr-IN" dirty="0" smtClean="0"/>
              <a:t>m</a:t>
            </a:r>
            <a:r>
              <a:rPr lang="mr-IN" dirty="0"/>
              <a:t>∠2</a:t>
            </a:r>
            <a:r>
              <a:rPr lang="mr-IN" dirty="0" smtClean="0"/>
              <a:t>+</a:t>
            </a:r>
            <a:r>
              <a:rPr lang="en-CA" dirty="0" smtClean="0"/>
              <a:t> </a:t>
            </a:r>
            <a:r>
              <a:rPr lang="mr-IN" dirty="0" smtClean="0"/>
              <a:t>=</a:t>
            </a:r>
            <a:r>
              <a:rPr lang="en-CA" dirty="0" smtClean="0"/>
              <a:t> </a:t>
            </a:r>
            <a:r>
              <a:rPr lang="mr-IN" dirty="0" smtClean="0"/>
              <a:t>90∘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si</a:t>
            </a:r>
            <a:r>
              <a:rPr lang="en-CA" dirty="0" smtClean="0"/>
              <a:t> </a:t>
            </a:r>
            <a:r>
              <a:rPr lang="mr-IN" dirty="0" smtClean="0"/>
              <a:t>∠</a:t>
            </a:r>
            <a:r>
              <a:rPr lang="en-CA" dirty="0" smtClean="0"/>
              <a:t>CAB = 40, </a:t>
            </a:r>
            <a:r>
              <a:rPr lang="en-CA" dirty="0" err="1" smtClean="0"/>
              <a:t>quel</a:t>
            </a:r>
            <a:r>
              <a:rPr lang="en-CA" dirty="0" smtClean="0"/>
              <a:t> sera le </a:t>
            </a:r>
            <a:r>
              <a:rPr lang="en-CA" dirty="0" err="1" smtClean="0"/>
              <a:t>mesure</a:t>
            </a:r>
            <a:r>
              <a:rPr lang="en-CA" dirty="0" smtClean="0"/>
              <a:t> de </a:t>
            </a:r>
            <a:r>
              <a:rPr lang="mr-IN" dirty="0" smtClean="0"/>
              <a:t>∠</a:t>
            </a:r>
            <a:r>
              <a:rPr lang="en-CA" dirty="0" smtClean="0"/>
              <a:t>CAD?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18" y="3867413"/>
            <a:ext cx="26289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60" y="4136362"/>
            <a:ext cx="2260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angles </a:t>
            </a:r>
            <a:r>
              <a:rPr lang="en-US" dirty="0" err="1" smtClean="0"/>
              <a:t>complémentaires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1412"/>
            <a:ext cx="8596668" cy="3880773"/>
          </a:xfrm>
        </p:spPr>
        <p:txBody>
          <a:bodyPr/>
          <a:lstStyle/>
          <a:p>
            <a:r>
              <a:rPr lang="en-US" dirty="0"/>
              <a:t>Les </a:t>
            </a:r>
            <a:r>
              <a:rPr lang="en-US" b="1" dirty="0"/>
              <a:t>angles </a:t>
            </a:r>
            <a:r>
              <a:rPr lang="en-US" b="1" dirty="0" err="1"/>
              <a:t>complémentaires</a:t>
            </a:r>
            <a:r>
              <a:rPr lang="en-US" b="1" dirty="0"/>
              <a:t> </a:t>
            </a:r>
            <a:r>
              <a:rPr lang="en-US" dirty="0" err="1"/>
              <a:t>sont</a:t>
            </a:r>
            <a:r>
              <a:rPr lang="en-US" dirty="0"/>
              <a:t> des angles </a:t>
            </a:r>
            <a:r>
              <a:rPr lang="en-US" dirty="0" err="1"/>
              <a:t>dont</a:t>
            </a:r>
            <a:r>
              <a:rPr lang="en-US" dirty="0"/>
              <a:t> la </a:t>
            </a:r>
            <a:r>
              <a:rPr lang="en-US" dirty="0" err="1"/>
              <a:t>somme</a:t>
            </a:r>
            <a:r>
              <a:rPr lang="en-US" dirty="0"/>
              <a:t> des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 </a:t>
            </a:r>
            <a:r>
              <a:rPr lang="en-US" b="1" dirty="0"/>
              <a:t>90</a:t>
            </a:r>
            <a:r>
              <a:rPr lang="en-US" b="1" dirty="0" smtClean="0"/>
              <a:t>°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Alors</a:t>
            </a:r>
            <a:r>
              <a:rPr lang="en-US" dirty="0" smtClean="0"/>
              <a:t>,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peux</a:t>
            </a:r>
            <a:r>
              <a:rPr lang="en-US" dirty="0" smtClean="0"/>
              <a:t> </a:t>
            </a:r>
            <a:r>
              <a:rPr lang="en-US" dirty="0" err="1" smtClean="0"/>
              <a:t>resoudre</a:t>
            </a:r>
            <a:r>
              <a:rPr lang="en-US" dirty="0" smtClean="0"/>
              <a:t> pour </a:t>
            </a:r>
            <a:r>
              <a:rPr lang="en-US" dirty="0" err="1" smtClean="0"/>
              <a:t>l’autre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mr-IN" dirty="0"/>
              <a:t> m∠</a:t>
            </a:r>
            <a:r>
              <a:rPr lang="mr-IN" dirty="0" smtClean="0"/>
              <a:t>1</a:t>
            </a:r>
            <a:r>
              <a:rPr lang="en-CA" dirty="0" smtClean="0"/>
              <a:t> </a:t>
            </a:r>
            <a:r>
              <a:rPr lang="mr-IN" dirty="0" smtClean="0"/>
              <a:t>+</a:t>
            </a:r>
            <a:r>
              <a:rPr lang="en-CA" dirty="0" smtClean="0"/>
              <a:t> </a:t>
            </a:r>
            <a:r>
              <a:rPr lang="mr-IN" dirty="0" smtClean="0"/>
              <a:t>m∠2</a:t>
            </a:r>
            <a:r>
              <a:rPr lang="en-CA" dirty="0" smtClean="0"/>
              <a:t> </a:t>
            </a:r>
            <a:r>
              <a:rPr lang="mr-IN" dirty="0" smtClean="0"/>
              <a:t>=</a:t>
            </a:r>
            <a:r>
              <a:rPr lang="en-CA" dirty="0" smtClean="0"/>
              <a:t> </a:t>
            </a:r>
            <a:r>
              <a:rPr lang="mr-IN" dirty="0" smtClean="0"/>
              <a:t>180∘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 Si </a:t>
            </a:r>
            <a:r>
              <a:rPr lang="mr-IN" dirty="0"/>
              <a:t>∠</a:t>
            </a:r>
            <a:r>
              <a:rPr lang="mr-IN" dirty="0" smtClean="0"/>
              <a:t>2</a:t>
            </a:r>
            <a:r>
              <a:rPr lang="en-CA" dirty="0" smtClean="0"/>
              <a:t> = 130, </a:t>
            </a:r>
            <a:r>
              <a:rPr lang="en-CA" dirty="0" err="1" smtClean="0"/>
              <a:t>quel</a:t>
            </a:r>
            <a:r>
              <a:rPr lang="en-CA" dirty="0" smtClean="0"/>
              <a:t> sera la </a:t>
            </a:r>
            <a:r>
              <a:rPr lang="en-CA" dirty="0" err="1" smtClean="0"/>
              <a:t>valeur</a:t>
            </a:r>
            <a:r>
              <a:rPr lang="en-CA" dirty="0" smtClean="0"/>
              <a:t> de </a:t>
            </a:r>
            <a:r>
              <a:rPr lang="mr-IN" dirty="0" smtClean="0"/>
              <a:t>∠</a:t>
            </a:r>
            <a:r>
              <a:rPr lang="en-CA" dirty="0"/>
              <a:t>1</a:t>
            </a:r>
            <a:r>
              <a:rPr lang="en-CA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29" y="3113484"/>
            <a:ext cx="6241127" cy="1511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83" y="5412185"/>
            <a:ext cx="3263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 angles </a:t>
            </a:r>
            <a:r>
              <a:rPr lang="en-US" b="1" dirty="0" err="1"/>
              <a:t>opposés</a:t>
            </a:r>
            <a:r>
              <a:rPr lang="en-US" b="1" dirty="0"/>
              <a:t> par </a:t>
            </a:r>
            <a:r>
              <a:rPr lang="en-US" b="1" dirty="0" smtClean="0"/>
              <a:t>un </a:t>
            </a:r>
            <a:r>
              <a:rPr lang="en-US" b="1" dirty="0" err="1"/>
              <a:t>sommet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51229"/>
          </a:xfrm>
        </p:spPr>
        <p:txBody>
          <a:bodyPr/>
          <a:lstStyle/>
          <a:p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égales</a:t>
            </a:r>
            <a:r>
              <a:rPr lang="en-US" dirty="0" smtClean="0"/>
              <a:t> = </a:t>
            </a:r>
            <a:r>
              <a:rPr lang="en-US" dirty="0" err="1" smtClean="0"/>
              <a:t>isométriques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68" y="2347382"/>
            <a:ext cx="6578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angles </a:t>
            </a:r>
            <a:r>
              <a:rPr lang="en-US" dirty="0" err="1" smtClean="0"/>
              <a:t>correspondants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848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N’oublie</a:t>
            </a:r>
            <a:r>
              <a:rPr lang="en-US" dirty="0" smtClean="0"/>
              <a:t> pas!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angle plat = 180</a:t>
            </a:r>
            <a:r>
              <a:rPr lang="mr-IN" dirty="0" smtClean="0"/>
              <a:t>∘</a:t>
            </a:r>
            <a:endParaRPr lang="en-CA" dirty="0" smtClean="0"/>
          </a:p>
          <a:p>
            <a:r>
              <a:rPr lang="en-CA" dirty="0" smtClean="0"/>
              <a:t>Un </a:t>
            </a:r>
            <a:r>
              <a:rPr lang="en-CA" dirty="0" err="1" smtClean="0"/>
              <a:t>cercle</a:t>
            </a:r>
            <a:r>
              <a:rPr lang="en-CA" dirty="0" smtClean="0"/>
              <a:t> = 360</a:t>
            </a:r>
            <a:r>
              <a:rPr lang="mr-IN" dirty="0"/>
              <a:t>∘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930400"/>
            <a:ext cx="3403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8" y="1270000"/>
            <a:ext cx="93583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propriétés</a:t>
            </a:r>
            <a:r>
              <a:rPr lang="en-US" dirty="0" smtClean="0"/>
              <a:t> des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6456"/>
            <a:ext cx="8596668" cy="3880773"/>
          </a:xfrm>
        </p:spPr>
        <p:txBody>
          <a:bodyPr/>
          <a:lstStyle/>
          <a:p>
            <a:r>
              <a:rPr lang="en-US" dirty="0"/>
              <a:t>La </a:t>
            </a:r>
            <a:r>
              <a:rPr lang="en-US" b="1" dirty="0" err="1"/>
              <a:t>somme</a:t>
            </a:r>
            <a:r>
              <a:rPr lang="en-US" b="1" dirty="0"/>
              <a:t> des angles </a:t>
            </a:r>
            <a:r>
              <a:rPr lang="en-US" b="1" dirty="0" err="1"/>
              <a:t>intérieurs</a:t>
            </a:r>
            <a:r>
              <a:rPr lang="en-US" dirty="0"/>
              <a:t> d'un triangle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 180</a:t>
            </a:r>
            <a:r>
              <a:rPr lang="en-US" dirty="0" smtClean="0"/>
              <a:t>∘</a:t>
            </a:r>
          </a:p>
          <a:p>
            <a:r>
              <a:rPr lang="en-US" dirty="0" err="1" smtClean="0"/>
              <a:t>Alors</a:t>
            </a:r>
            <a:r>
              <a:rPr lang="en-US" dirty="0" smtClean="0"/>
              <a:t>,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peux</a:t>
            </a:r>
            <a:r>
              <a:rPr lang="en-US" dirty="0" smtClean="0"/>
              <a:t> </a:t>
            </a:r>
            <a:r>
              <a:rPr lang="en-US" dirty="0" err="1" smtClean="0"/>
              <a:t>résoudre</a:t>
            </a:r>
            <a:r>
              <a:rPr lang="en-US" dirty="0" smtClean="0"/>
              <a:t> pour des angles </a:t>
            </a:r>
            <a:r>
              <a:rPr lang="en-US" dirty="0" err="1" smtClean="0"/>
              <a:t>manquants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81" y="2641599"/>
            <a:ext cx="3149235" cy="3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triangles et les angles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126233" cy="3880773"/>
          </a:xfrm>
        </p:spPr>
        <p:txBody>
          <a:bodyPr/>
          <a:lstStyle/>
          <a:p>
            <a:r>
              <a:rPr lang="en-US" dirty="0"/>
              <a:t>Un </a:t>
            </a:r>
            <a:r>
              <a:rPr lang="en-US" b="1" dirty="0"/>
              <a:t>triangle </a:t>
            </a:r>
            <a:r>
              <a:rPr lang="en-US" b="1" dirty="0" err="1"/>
              <a:t>équilatéral</a:t>
            </a:r>
            <a:r>
              <a:rPr lang="en-US" dirty="0"/>
              <a:t> </a:t>
            </a:r>
            <a:r>
              <a:rPr lang="en-US" dirty="0" err="1"/>
              <a:t>est</a:t>
            </a:r>
            <a:r>
              <a:rPr lang="en-US" dirty="0"/>
              <a:t> un triangle </a:t>
            </a:r>
            <a:r>
              <a:rPr lang="en-US" dirty="0" err="1"/>
              <a:t>dont</a:t>
            </a:r>
            <a:r>
              <a:rPr lang="en-US" dirty="0"/>
              <a:t> les </a:t>
            </a:r>
            <a:r>
              <a:rPr lang="en-US" b="1" dirty="0" smtClean="0"/>
              <a:t>trois </a:t>
            </a:r>
            <a:r>
              <a:rPr lang="en-US" b="1" dirty="0" err="1" smtClean="0"/>
              <a:t>côtés</a:t>
            </a:r>
            <a:r>
              <a:rPr lang="en-US" dirty="0"/>
              <a:t> </a:t>
            </a:r>
            <a:r>
              <a:rPr lang="en-US" dirty="0" err="1"/>
              <a:t>sont</a:t>
            </a:r>
            <a:r>
              <a:rPr lang="en-US" b="1" dirty="0"/>
              <a:t>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isométriques</a:t>
            </a:r>
            <a:r>
              <a:rPr lang="en-US" dirty="0"/>
              <a:t> (de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). 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b="1" dirty="0" smtClean="0"/>
              <a:t>angles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r>
              <a:rPr lang="en-US" b="1" dirty="0" err="1" smtClean="0"/>
              <a:t>aussi</a:t>
            </a:r>
            <a:r>
              <a:rPr lang="en-US" b="1" dirty="0" smtClean="0"/>
              <a:t> de </a:t>
            </a:r>
            <a:r>
              <a:rPr lang="en-US" b="1" dirty="0" err="1" smtClean="0"/>
              <a:t>même</a:t>
            </a:r>
            <a:r>
              <a:rPr lang="en-US" b="1" dirty="0" smtClean="0"/>
              <a:t> </a:t>
            </a:r>
            <a:r>
              <a:rPr lang="en-US" b="1" dirty="0" err="1" smtClean="0"/>
              <a:t>mesure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tous</a:t>
            </a:r>
            <a:r>
              <a:rPr lang="en-US" dirty="0" smtClean="0"/>
              <a:t> les triangles on des angles </a:t>
            </a:r>
            <a:r>
              <a:rPr lang="en-US" dirty="0" err="1" smtClean="0"/>
              <a:t>intérieurs</a:t>
            </a:r>
            <a:r>
              <a:rPr lang="en-US" dirty="0" smtClean="0"/>
              <a:t> de </a:t>
            </a:r>
            <a:r>
              <a:rPr lang="en-US" dirty="0"/>
              <a:t>180∘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180∘ </a:t>
            </a:r>
            <a:r>
              <a:rPr lang="en-US" dirty="0" err="1" smtClean="0"/>
              <a:t>diviser</a:t>
            </a:r>
            <a:r>
              <a:rPr lang="en-US" dirty="0" smtClean="0"/>
              <a:t> par 3 = 60∘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64" y="3970311"/>
            <a:ext cx="4991934" cy="2436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67" y="4357012"/>
            <a:ext cx="2184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2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triangles et les angles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</a:t>
            </a:r>
            <a:r>
              <a:rPr lang="en-US" b="1" dirty="0"/>
              <a:t> triangle </a:t>
            </a:r>
            <a:r>
              <a:rPr lang="en-US" b="1" dirty="0" err="1"/>
              <a:t>isocèle</a:t>
            </a:r>
            <a:r>
              <a:rPr lang="en-US" dirty="0"/>
              <a:t> </a:t>
            </a:r>
            <a:r>
              <a:rPr lang="en-US" dirty="0" err="1"/>
              <a:t>est</a:t>
            </a:r>
            <a:r>
              <a:rPr lang="en-US" dirty="0"/>
              <a:t> un triangle </a:t>
            </a:r>
            <a:r>
              <a:rPr lang="en-US" dirty="0" err="1"/>
              <a:t>dont</a:t>
            </a:r>
            <a:r>
              <a:rPr lang="en-US" dirty="0"/>
              <a:t> </a:t>
            </a:r>
            <a:r>
              <a:rPr lang="en-US" b="1" dirty="0" err="1"/>
              <a:t>deux</a:t>
            </a:r>
            <a:r>
              <a:rPr lang="en-US" b="1" dirty="0"/>
              <a:t> </a:t>
            </a:r>
            <a:r>
              <a:rPr lang="en-US" dirty="0"/>
              <a:t>des trois </a:t>
            </a:r>
            <a:r>
              <a:rPr lang="en-US" dirty="0" err="1"/>
              <a:t>côtés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 </a:t>
            </a:r>
            <a:r>
              <a:rPr lang="en-US" b="1" dirty="0" err="1"/>
              <a:t>isométriques</a:t>
            </a:r>
            <a:r>
              <a:rPr lang="en-US" dirty="0"/>
              <a:t> (de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). </a:t>
            </a:r>
            <a:endParaRPr lang="en-US" dirty="0"/>
          </a:p>
          <a:p>
            <a:r>
              <a:rPr lang="en-US" dirty="0" smtClean="0"/>
              <a:t>Les </a:t>
            </a:r>
            <a:r>
              <a:rPr lang="en-US" b="1" dirty="0" smtClean="0"/>
              <a:t>angles </a:t>
            </a:r>
            <a:r>
              <a:rPr lang="en-US" b="1" dirty="0" err="1" smtClean="0"/>
              <a:t>opposés</a:t>
            </a:r>
            <a:r>
              <a:rPr lang="en-US" b="1" dirty="0" smtClean="0"/>
              <a:t> de </a:t>
            </a:r>
            <a:r>
              <a:rPr lang="en-US" b="1" dirty="0" err="1" smtClean="0"/>
              <a:t>ces</a:t>
            </a:r>
            <a:r>
              <a:rPr lang="en-US" b="1" dirty="0" smtClean="0"/>
              <a:t> </a:t>
            </a:r>
            <a:r>
              <a:rPr lang="en-US" b="1" dirty="0" err="1" smtClean="0"/>
              <a:t>côtés</a:t>
            </a:r>
            <a:r>
              <a:rPr lang="en-US" b="1" dirty="0" smtClean="0"/>
              <a:t>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r>
              <a:rPr lang="en-US" b="1" dirty="0" err="1" smtClean="0"/>
              <a:t>aussi</a:t>
            </a:r>
            <a:r>
              <a:rPr lang="en-US" b="1" dirty="0" smtClean="0"/>
              <a:t> de </a:t>
            </a:r>
            <a:r>
              <a:rPr lang="en-US" b="1" dirty="0" err="1" smtClean="0"/>
              <a:t>même</a:t>
            </a:r>
            <a:r>
              <a:rPr lang="en-US" b="1" dirty="0" smtClean="0"/>
              <a:t> </a:t>
            </a:r>
            <a:r>
              <a:rPr lang="en-US" b="1" dirty="0" err="1" smtClean="0"/>
              <a:t>mesure</a:t>
            </a:r>
            <a:r>
              <a:rPr lang="en-US" b="1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358025"/>
            <a:ext cx="62103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84" y="3567686"/>
            <a:ext cx="4125383" cy="27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0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triangles et les angles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d'angles</a:t>
            </a:r>
            <a:r>
              <a:rPr lang="en-US" dirty="0"/>
              <a:t> et de </a:t>
            </a:r>
            <a:r>
              <a:rPr lang="en-US" dirty="0" err="1"/>
              <a:t>côtés</a:t>
            </a:r>
            <a:r>
              <a:rPr lang="en-US" dirty="0"/>
              <a:t> d'un </a:t>
            </a:r>
            <a:r>
              <a:rPr lang="en-US" b="1" dirty="0"/>
              <a:t>triangle </a:t>
            </a:r>
            <a:r>
              <a:rPr lang="en-US" b="1" dirty="0" err="1"/>
              <a:t>scalène</a:t>
            </a:r>
            <a:r>
              <a:rPr lang="en-US" dirty="0"/>
              <a:t> ne </a:t>
            </a:r>
            <a:r>
              <a:rPr lang="en-US" dirty="0" err="1"/>
              <a:t>possèdent</a:t>
            </a:r>
            <a:r>
              <a:rPr lang="en-US" dirty="0"/>
              <a:t> </a:t>
            </a:r>
            <a:r>
              <a:rPr lang="en-US" dirty="0" err="1"/>
              <a:t>aucune</a:t>
            </a:r>
            <a:r>
              <a:rPr lang="en-US" dirty="0"/>
              <a:t> </a:t>
            </a:r>
            <a:r>
              <a:rPr lang="en-US" dirty="0" err="1"/>
              <a:t>caractéristique</a:t>
            </a:r>
            <a:r>
              <a:rPr lang="en-US" dirty="0"/>
              <a:t> commune.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68" y="3312451"/>
            <a:ext cx="29464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triangle rectangle </a:t>
            </a:r>
            <a:br>
              <a:rPr lang="en-US" dirty="0" smtClean="0"/>
            </a:br>
            <a:r>
              <a:rPr lang="en-US" dirty="0" smtClean="0"/>
              <a:t>(Right angle triangle)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 </a:t>
            </a:r>
            <a:r>
              <a:rPr lang="en-US" b="1" dirty="0"/>
              <a:t>triangle rectangle</a:t>
            </a:r>
            <a:r>
              <a:rPr lang="en-US" dirty="0"/>
              <a:t> </a:t>
            </a:r>
            <a:r>
              <a:rPr lang="en-US" dirty="0" err="1"/>
              <a:t>est</a:t>
            </a:r>
            <a:r>
              <a:rPr lang="en-US" dirty="0"/>
              <a:t> un triangle </a:t>
            </a:r>
            <a:r>
              <a:rPr lang="en-US" dirty="0" smtClean="0"/>
              <a:t>avec </a:t>
            </a:r>
            <a:r>
              <a:rPr lang="en-US" dirty="0"/>
              <a:t>un </a:t>
            </a:r>
            <a:r>
              <a:rPr lang="en-US" b="1" dirty="0" smtClean="0"/>
              <a:t>angle droit</a:t>
            </a:r>
            <a:r>
              <a:rPr lang="en-US" dirty="0"/>
              <a:t> (90</a:t>
            </a:r>
            <a:r>
              <a:rPr lang="en-US" dirty="0" smtClean="0"/>
              <a:t>∘) </a:t>
            </a:r>
            <a:r>
              <a:rPr lang="en-US" dirty="0"/>
              <a:t> </a:t>
            </a:r>
            <a:r>
              <a:rPr lang="en-US" dirty="0" err="1"/>
              <a:t>généralement</a:t>
            </a:r>
            <a:r>
              <a:rPr lang="en-US" dirty="0"/>
              <a:t> </a:t>
            </a:r>
            <a:r>
              <a:rPr lang="en-US" dirty="0" err="1"/>
              <a:t>représenté</a:t>
            </a:r>
            <a:r>
              <a:rPr lang="en-US" dirty="0"/>
              <a:t> par un </a:t>
            </a:r>
            <a:r>
              <a:rPr lang="en-US" b="1" dirty="0" err="1"/>
              <a:t>carré</a:t>
            </a:r>
            <a:r>
              <a:rPr lang="en-US" b="1" dirty="0"/>
              <a:t> </a:t>
            </a:r>
            <a:endParaRPr lang="en-US" b="1" dirty="0" smtClean="0"/>
          </a:p>
          <a:p>
            <a:r>
              <a:rPr lang="en-US" b="1" dirty="0" smtClean="0"/>
              <a:t>Les angles C et B </a:t>
            </a:r>
            <a:r>
              <a:rPr lang="en-US" dirty="0" err="1" smtClean="0"/>
              <a:t>partagent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/>
              <a:t>90</a:t>
            </a:r>
            <a:r>
              <a:rPr lang="en-US" dirty="0" smtClean="0"/>
              <a:t>∘ (par </a:t>
            </a:r>
            <a:r>
              <a:rPr lang="en-US" dirty="0" err="1" smtClean="0"/>
              <a:t>exemple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c = 60∘, B = 30∘)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17" y="3297767"/>
            <a:ext cx="603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5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angles </a:t>
            </a:r>
            <a:r>
              <a:rPr lang="en-US" dirty="0" err="1" smtClean="0"/>
              <a:t>obtus</a:t>
            </a:r>
            <a:r>
              <a:rPr lang="en-US" dirty="0" smtClean="0"/>
              <a:t> (&gt;90</a:t>
            </a:r>
            <a:r>
              <a:rPr lang="en-US" dirty="0"/>
              <a:t> </a:t>
            </a:r>
            <a:r>
              <a:rPr lang="en-US" dirty="0" smtClean="0"/>
              <a:t>∘)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 </a:t>
            </a:r>
            <a:r>
              <a:rPr lang="en-US" b="1" dirty="0"/>
              <a:t>triangle </a:t>
            </a:r>
            <a:r>
              <a:rPr lang="en-US" b="1" dirty="0" err="1"/>
              <a:t>obtusangle</a:t>
            </a:r>
            <a:r>
              <a:rPr lang="en-US" dirty="0"/>
              <a:t> </a:t>
            </a:r>
            <a:r>
              <a:rPr lang="en-US" dirty="0" err="1"/>
              <a:t>est</a:t>
            </a:r>
            <a:r>
              <a:rPr lang="en-US" dirty="0"/>
              <a:t> un triangle qui </a:t>
            </a:r>
            <a:r>
              <a:rPr lang="en-US" dirty="0" err="1"/>
              <a:t>possède</a:t>
            </a:r>
            <a:r>
              <a:rPr lang="en-US" dirty="0"/>
              <a:t> un </a:t>
            </a:r>
            <a:r>
              <a:rPr lang="en-US" b="1" dirty="0"/>
              <a:t>angle </a:t>
            </a:r>
            <a:r>
              <a:rPr lang="en-US" b="1" dirty="0" err="1"/>
              <a:t>obtus</a:t>
            </a:r>
            <a:r>
              <a:rPr lang="en-US" dirty="0"/>
              <a:t> (</a:t>
            </a:r>
            <a:r>
              <a:rPr lang="en-US" dirty="0" err="1"/>
              <a:t>supérieur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 90</a:t>
            </a:r>
            <a:r>
              <a:rPr lang="en-US" dirty="0" smtClean="0"/>
              <a:t>∘).</a:t>
            </a:r>
            <a:r>
              <a:rPr lang="en-US" dirty="0"/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68" y="3590457"/>
            <a:ext cx="46228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angles </a:t>
            </a:r>
            <a:r>
              <a:rPr lang="en-US" dirty="0" err="1" smtClean="0"/>
              <a:t>aigus</a:t>
            </a:r>
            <a:r>
              <a:rPr lang="en-US" dirty="0" smtClean="0"/>
              <a:t> (&lt;90</a:t>
            </a:r>
            <a:r>
              <a:rPr lang="en-US" dirty="0"/>
              <a:t> </a:t>
            </a:r>
            <a:r>
              <a:rPr lang="en-US" dirty="0" smtClean="0"/>
              <a:t>∘)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 </a:t>
            </a:r>
            <a:r>
              <a:rPr lang="en-US" b="1" dirty="0"/>
              <a:t>triangle </a:t>
            </a:r>
            <a:r>
              <a:rPr lang="en-US" b="1" dirty="0" err="1"/>
              <a:t>acutangle</a:t>
            </a:r>
            <a:r>
              <a:rPr lang="en-US" dirty="0"/>
              <a:t> </a:t>
            </a:r>
            <a:r>
              <a:rPr lang="en-US" dirty="0" err="1"/>
              <a:t>est</a:t>
            </a:r>
            <a:r>
              <a:rPr lang="en-US" dirty="0"/>
              <a:t> un triangle </a:t>
            </a:r>
            <a:r>
              <a:rPr lang="en-US" dirty="0" err="1"/>
              <a:t>formé</a:t>
            </a:r>
            <a:r>
              <a:rPr lang="en-US" dirty="0"/>
              <a:t> de </a:t>
            </a:r>
            <a:r>
              <a:rPr lang="en-US" b="1" dirty="0"/>
              <a:t>trois angles </a:t>
            </a:r>
            <a:r>
              <a:rPr lang="en-US" b="1" dirty="0" err="1"/>
              <a:t>aigus</a:t>
            </a:r>
            <a:r>
              <a:rPr lang="en-US" dirty="0"/>
              <a:t> (</a:t>
            </a:r>
            <a:r>
              <a:rPr lang="en-US" dirty="0" err="1"/>
              <a:t>inférieurs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 90</a:t>
            </a:r>
            <a:r>
              <a:rPr lang="en-US" dirty="0" smtClean="0"/>
              <a:t>∘).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668" y="3260062"/>
            <a:ext cx="2794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17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188</Words>
  <Application>Microsoft Macintosh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Mangal</vt:lpstr>
      <vt:lpstr>Trebuchet MS</vt:lpstr>
      <vt:lpstr>Wingdings</vt:lpstr>
      <vt:lpstr>Wingdings 3</vt:lpstr>
      <vt:lpstr>Arial</vt:lpstr>
      <vt:lpstr>Facet</vt:lpstr>
      <vt:lpstr>Les angles et les triangles</vt:lpstr>
      <vt:lpstr>Les triangles</vt:lpstr>
      <vt:lpstr>Les propriétés des triangles</vt:lpstr>
      <vt:lpstr>Les triangles et les angles </vt:lpstr>
      <vt:lpstr>Les triangles et les angles </vt:lpstr>
      <vt:lpstr>Les triangles et les angles </vt:lpstr>
      <vt:lpstr>Un triangle rectangle  (Right angle triangle)</vt:lpstr>
      <vt:lpstr>Les angles obtus (&gt;90 ∘)</vt:lpstr>
      <vt:lpstr>Les angles aigus (&lt;90 ∘)</vt:lpstr>
      <vt:lpstr>Les angles et les côtés</vt:lpstr>
      <vt:lpstr>Exercises de triangles</vt:lpstr>
      <vt:lpstr>PowerPoint Presentation</vt:lpstr>
      <vt:lpstr>Les lignes = les segments = les droites</vt:lpstr>
      <vt:lpstr>Le segment de droites</vt:lpstr>
      <vt:lpstr>Des droites sécantes</vt:lpstr>
      <vt:lpstr>Les lignes perpendiculaires</vt:lpstr>
      <vt:lpstr>Les lignes parallèles</vt:lpstr>
      <vt:lpstr>Les propriétés des angles et les lignes</vt:lpstr>
      <vt:lpstr>Les angles adjacents  </vt:lpstr>
      <vt:lpstr>Les angles supplémentaires</vt:lpstr>
      <vt:lpstr>Les angles complémentaires</vt:lpstr>
      <vt:lpstr>Les angles opposés par un sommet </vt:lpstr>
      <vt:lpstr>Les angles correspondants</vt:lpstr>
      <vt:lpstr>N’oublie pas!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angles et les triangles</dc:title>
  <dc:creator>Proulx, Jaclyn K</dc:creator>
  <cp:lastModifiedBy>Proulx, Jaclyn K</cp:lastModifiedBy>
  <cp:revision>11</cp:revision>
  <cp:lastPrinted>2018-11-11T22:52:34Z</cp:lastPrinted>
  <dcterms:created xsi:type="dcterms:W3CDTF">2018-11-11T20:22:02Z</dcterms:created>
  <dcterms:modified xsi:type="dcterms:W3CDTF">2018-11-11T23:35:11Z</dcterms:modified>
</cp:coreProperties>
</file>